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42"/>
  </p:notesMasterIdLst>
  <p:handoutMasterIdLst>
    <p:handoutMasterId r:id="rId43"/>
  </p:handoutMasterIdLst>
  <p:sldIdLst>
    <p:sldId id="329" r:id="rId2"/>
    <p:sldId id="257" r:id="rId3"/>
    <p:sldId id="1403" r:id="rId4"/>
    <p:sldId id="1587" r:id="rId5"/>
    <p:sldId id="1558" r:id="rId6"/>
    <p:sldId id="1474" r:id="rId7"/>
    <p:sldId id="1542" r:id="rId8"/>
    <p:sldId id="1588" r:id="rId9"/>
    <p:sldId id="1543" r:id="rId10"/>
    <p:sldId id="1589" r:id="rId11"/>
    <p:sldId id="1590" r:id="rId12"/>
    <p:sldId id="1591" r:id="rId13"/>
    <p:sldId id="1592" r:id="rId14"/>
    <p:sldId id="1593" r:id="rId15"/>
    <p:sldId id="1594" r:id="rId16"/>
    <p:sldId id="1541" r:id="rId17"/>
    <p:sldId id="1598" r:id="rId18"/>
    <p:sldId id="1595" r:id="rId19"/>
    <p:sldId id="1596" r:id="rId20"/>
    <p:sldId id="1597" r:id="rId21"/>
    <p:sldId id="1599" r:id="rId22"/>
    <p:sldId id="1404" r:id="rId23"/>
    <p:sldId id="1600" r:id="rId24"/>
    <p:sldId id="1604" r:id="rId25"/>
    <p:sldId id="1578" r:id="rId26"/>
    <p:sldId id="1579" r:id="rId27"/>
    <p:sldId id="1602" r:id="rId28"/>
    <p:sldId id="1605" r:id="rId29"/>
    <p:sldId id="1580" r:id="rId30"/>
    <p:sldId id="1581" r:id="rId31"/>
    <p:sldId id="1582" r:id="rId32"/>
    <p:sldId id="1583" r:id="rId33"/>
    <p:sldId id="1566" r:id="rId34"/>
    <p:sldId id="1606" r:id="rId35"/>
    <p:sldId id="1568" r:id="rId36"/>
    <p:sldId id="1569" r:id="rId37"/>
    <p:sldId id="1425" r:id="rId38"/>
    <p:sldId id="1194" r:id="rId39"/>
    <p:sldId id="804" r:id="rId40"/>
    <p:sldId id="964" r:id="rId4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3.xml"/><Relationship Id="rId26" Type="http://schemas.openxmlformats.org/officeDocument/2006/relationships/slide" Target="slides/slide35.xml"/><Relationship Id="rId3" Type="http://schemas.openxmlformats.org/officeDocument/2006/relationships/slide" Target="slides/slide4.xml"/><Relationship Id="rId21" Type="http://schemas.openxmlformats.org/officeDocument/2006/relationships/slide" Target="slides/slide28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2.xml"/><Relationship Id="rId25" Type="http://schemas.openxmlformats.org/officeDocument/2006/relationships/slide" Target="slides/slide34.xml"/><Relationship Id="rId2" Type="http://schemas.openxmlformats.org/officeDocument/2006/relationships/slide" Target="slides/slide2.xml"/><Relationship Id="rId16" Type="http://schemas.openxmlformats.org/officeDocument/2006/relationships/slide" Target="slides/slide20.xml"/><Relationship Id="rId20" Type="http://schemas.openxmlformats.org/officeDocument/2006/relationships/slide" Target="slides/slide27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31.xml"/><Relationship Id="rId5" Type="http://schemas.openxmlformats.org/officeDocument/2006/relationships/slide" Target="slides/slide7.xml"/><Relationship Id="rId15" Type="http://schemas.openxmlformats.org/officeDocument/2006/relationships/slide" Target="slides/slide19.xml"/><Relationship Id="rId23" Type="http://schemas.openxmlformats.org/officeDocument/2006/relationships/slide" Target="slides/slide30.xml"/><Relationship Id="rId10" Type="http://schemas.openxmlformats.org/officeDocument/2006/relationships/slide" Target="slides/slide12.xml"/><Relationship Id="rId19" Type="http://schemas.openxmlformats.org/officeDocument/2006/relationships/slide" Target="slides/slide24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8.xml"/><Relationship Id="rId22" Type="http://schemas.openxmlformats.org/officeDocument/2006/relationships/slide" Target="slides/slide29.xml"/><Relationship Id="rId27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CFB8A43-6329-4B30-BE6A-B342C7E60490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2017/1/15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prgbruce@gmail.com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cYG2yY_u0m1aotcA4hrRgQ" TargetMode="External"/><Relationship Id="rId5" Type="http://schemas.openxmlformats.org/officeDocument/2006/relationships/hyperlink" Target="https://www.facebook.com/groups/Arduino.Taiwan/" TargetMode="External"/><Relationship Id="rId4" Type="http://schemas.openxmlformats.org/officeDocument/2006/relationships/hyperlink" Target="https://github.com/brucetsao?tab=repositor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zh-TW" sz="4000" dirty="0"/>
              <a:t>動力機械工作坊</a:t>
            </a:r>
            <a:r>
              <a:rPr lang="en-US" altLang="zh-TW" sz="4000" b="1" dirty="0"/>
              <a:t/>
            </a:r>
            <a:br>
              <a:rPr lang="en-US" altLang="zh-TW" sz="4000" b="1" dirty="0"/>
            </a:br>
            <a:r>
              <a:rPr lang="zh-TW" altLang="en-US" sz="4000" b="1" dirty="0" smtClean="0"/>
              <a:t>直流馬達控制</a:t>
            </a:r>
            <a:r>
              <a:rPr lang="zh-TW" altLang="en-US" sz="4000" b="1" dirty="0" smtClean="0"/>
              <a:t>篇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2017</a:t>
            </a:r>
            <a:r>
              <a:rPr lang="zh-TW" altLang="en-US" sz="2200" dirty="0"/>
              <a:t>年</a:t>
            </a:r>
            <a:r>
              <a:rPr lang="en-US" altLang="zh-TW" sz="2200" dirty="0"/>
              <a:t>1</a:t>
            </a:r>
            <a:r>
              <a:rPr lang="zh-TW" altLang="en-US" sz="2200" dirty="0"/>
              <a:t>月</a:t>
            </a:r>
            <a:r>
              <a:rPr lang="en-US" altLang="zh-TW" sz="2200" dirty="0"/>
              <a:t>15</a:t>
            </a:r>
            <a:r>
              <a:rPr lang="zh-TW" altLang="en-US" sz="2200" dirty="0"/>
              <a:t>日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2" name="Picture 2" descr="D:\永忠研究\開課\台大創新設計學院\台大創創挑戰賽-動力機械工作坊\Course\Slide\fig\直流馬達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908175"/>
            <a:ext cx="7475315" cy="317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46" name="Picture 2" descr="D:\永忠研究\開課\台大創新設計學院\台大創創挑戰賽-動力機械工作坊\Course\Slide\fig\直流馬達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28800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170" name="Picture 2" descr="D:\永忠研究\開課\台大創新設計學院\台大創創挑戰賽-動力機械工作坊\Course\Slide\fig\直流馬達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60" y="1556792"/>
            <a:ext cx="7229963" cy="50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194" name="Picture 2" descr="D:\永忠研究\開課\台大創新設計學院\台大創創挑戰賽-動力機械工作坊\Course\Slide\fig\直流馬達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80200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218" name="Picture 2" descr="D:\永忠研究\開課\台大創新設計學院\台大創創挑戰賽-動力機械工作坊\Course\Slide\fig\直流馬達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4782"/>
            <a:ext cx="6120680" cy="483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42" name="Picture 2" descr="D:\永忠研究\開課\台大創新設計學院\台大創創挑戰賽-動力機械工作坊\Course\Slide\fig\直流馬達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0768"/>
            <a:ext cx="5060504" cy="50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51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直流</a:t>
            </a:r>
            <a:r>
              <a:rPr lang="zh-TW" altLang="en-US" dirty="0" smtClean="0"/>
              <a:t>馬達</a:t>
            </a:r>
            <a:r>
              <a:rPr lang="zh-TW" altLang="en-US" dirty="0"/>
              <a:t>控制器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2660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直流</a:t>
            </a:r>
            <a:r>
              <a:rPr lang="zh-TW" altLang="en-US" dirty="0" smtClean="0"/>
              <a:t>馬達控制器用途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01231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何謂馬達</a:t>
            </a:r>
            <a:r>
              <a:rPr lang="zh-TW" altLang="en-US" dirty="0"/>
              <a:t>控制器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zh-TW" dirty="0"/>
              <a:t>由於直流電機在啟動的瞬間，會有一個大電流的衝擊，很容易損壞直流電機的電刷。因此，直接使用</a:t>
            </a:r>
            <a:r>
              <a:rPr lang="en-US" altLang="zh-TW" dirty="0"/>
              <a:t>Arduino</a:t>
            </a:r>
            <a:r>
              <a:rPr lang="zh-TW" altLang="zh-TW" dirty="0"/>
              <a:t>開發板的</a:t>
            </a:r>
            <a:r>
              <a:rPr lang="en-US" altLang="zh-TW" dirty="0"/>
              <a:t>TTL</a:t>
            </a:r>
            <a:r>
              <a:rPr lang="zh-TW" altLang="zh-TW" dirty="0"/>
              <a:t>訊號來驅動直流馬達不但無法驅動，嚴重還會直接燒毀</a:t>
            </a:r>
            <a:r>
              <a:rPr lang="en-US" altLang="zh-TW" dirty="0"/>
              <a:t>Arduino</a:t>
            </a:r>
            <a:r>
              <a:rPr lang="zh-TW" altLang="zh-TW" dirty="0"/>
              <a:t>開發板。所以我們需要一個大電流與大電壓的馬達驅動器來驅動馬達。</a:t>
            </a:r>
          </a:p>
        </p:txBody>
      </p:sp>
    </p:spTree>
    <p:extLst>
      <p:ext uri="{BB962C8B-B14F-4D97-AF65-F5344CB8AC3E}">
        <p14:creationId xmlns:p14="http://schemas.microsoft.com/office/powerpoint/2010/main" val="16099588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何謂馬達</a:t>
            </a:r>
            <a:r>
              <a:rPr lang="zh-TW" altLang="en-US" dirty="0"/>
              <a:t>控制器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dirty="0"/>
              <a:t>Arduino</a:t>
            </a:r>
            <a:r>
              <a:rPr lang="zh-TW" altLang="zh-TW" dirty="0"/>
              <a:t>開發板若直接控制大電流之電動機都會用到放大電路，原因是</a:t>
            </a:r>
            <a:r>
              <a:rPr lang="en-US" altLang="zh-TW" dirty="0"/>
              <a:t>Arduino</a:t>
            </a:r>
            <a:r>
              <a:rPr lang="zh-TW" altLang="zh-TW" dirty="0"/>
              <a:t>開發板大約只有輸出</a:t>
            </a:r>
            <a:r>
              <a:rPr lang="en-US" altLang="zh-TW" dirty="0"/>
              <a:t>20mA</a:t>
            </a:r>
            <a:r>
              <a:rPr lang="zh-TW" altLang="zh-TW" dirty="0"/>
              <a:t>的電流，甚至現在講求低功耗的單晶片只有</a:t>
            </a:r>
            <a:r>
              <a:rPr lang="en-US" altLang="zh-TW" dirty="0"/>
              <a:t>8mA</a:t>
            </a:r>
            <a:r>
              <a:rPr lang="zh-TW" altLang="zh-TW" dirty="0"/>
              <a:t>或更少，因此我們需要由兩個電晶體組成的電路「達靈頓電路」來做電流放大，一般可以買到封裝過的比如「</a:t>
            </a:r>
            <a:r>
              <a:rPr lang="en-US" altLang="zh-TW" dirty="0"/>
              <a:t>TIP12X</a:t>
            </a:r>
            <a:r>
              <a:rPr lang="zh-TW" altLang="zh-TW" dirty="0"/>
              <a:t>」系列，但這類電晶體並不能控制電流方向，換句話說使用這類電路電動機就只能往單一方向運動，由於需要控制電機的前進、後退、轉彎等行駛方向，如果要改變方向就必須要能改變電流流向，這時就要用到所謂「</a:t>
            </a:r>
            <a:r>
              <a:rPr lang="en-US" altLang="zh-TW" dirty="0"/>
              <a:t>H Bridge</a:t>
            </a:r>
            <a:r>
              <a:rPr lang="zh-TW" altLang="zh-TW" dirty="0"/>
              <a:t>」也就是俗稱的「</a:t>
            </a:r>
            <a:r>
              <a:rPr lang="en-US" altLang="zh-TW" dirty="0"/>
              <a:t>H</a:t>
            </a:r>
            <a:r>
              <a:rPr lang="zh-TW" altLang="zh-TW" dirty="0"/>
              <a:t>橋」電路</a:t>
            </a:r>
          </a:p>
        </p:txBody>
      </p:sp>
    </p:spTree>
    <p:extLst>
      <p:ext uri="{BB962C8B-B14F-4D97-AF65-F5344CB8AC3E}">
        <p14:creationId xmlns:p14="http://schemas.microsoft.com/office/powerpoint/2010/main" val="11224211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836712"/>
            <a:ext cx="7715250" cy="5255766"/>
          </a:xfrm>
        </p:spPr>
        <p:txBody>
          <a:bodyPr/>
          <a:lstStyle/>
          <a:p>
            <a:pPr marL="609600" indent="-609600">
              <a:spcBef>
                <a:spcPts val="600"/>
              </a:spcBef>
            </a:pPr>
            <a:r>
              <a:rPr lang="zh-TW" altLang="en-US" sz="2000" dirty="0"/>
              <a:t>舵機</a:t>
            </a:r>
            <a:r>
              <a:rPr lang="zh-TW" altLang="en-US" sz="2000" dirty="0" smtClean="0"/>
              <a:t>篇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舵機硬體</a:t>
            </a:r>
            <a:r>
              <a:rPr lang="zh-TW" altLang="en-US" sz="2000" dirty="0" smtClean="0"/>
              <a:t>介紹</a:t>
            </a:r>
            <a:endParaRPr lang="en-US" altLang="zh-TW" sz="2000" dirty="0"/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常見舵機</a:t>
            </a:r>
            <a:r>
              <a:rPr lang="zh-TW" altLang="en-US" sz="2000" dirty="0" smtClean="0"/>
              <a:t>介紹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舵機運作</a:t>
            </a:r>
            <a:r>
              <a:rPr lang="zh-TW" altLang="en-US" sz="2000" dirty="0" smtClean="0"/>
              <a:t>介紹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dirty="0"/>
              <a:t>舵機電</a:t>
            </a:r>
            <a:r>
              <a:rPr lang="zh-TW" altLang="en-US" sz="2000" dirty="0" smtClean="0"/>
              <a:t>路介紹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dirty="0"/>
              <a:t>舵機</a:t>
            </a:r>
            <a:r>
              <a:rPr lang="zh-TW" altLang="en-US" sz="2000" dirty="0" smtClean="0"/>
              <a:t>程式控制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基本</a:t>
            </a:r>
            <a:r>
              <a:rPr lang="zh-TW" altLang="en-US" sz="2000" dirty="0" smtClean="0"/>
              <a:t>控制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 smtClean="0"/>
              <a:t>角度控制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H Bridge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 descr="H Bri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3794"/>
            <a:ext cx="4782344" cy="487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4211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L298N</a:t>
            </a:r>
            <a:r>
              <a:rPr lang="zh-TW" altLang="en-US" dirty="0" smtClean="0"/>
              <a:t>馬達控制器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13619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L298N</a:t>
            </a:r>
            <a:r>
              <a:rPr lang="zh-TW" altLang="en-US" dirty="0"/>
              <a:t>馬達控制器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290" name="Picture 2" descr="L298N Motor Driver bo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40768"/>
            <a:ext cx="3744416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462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L298N</a:t>
            </a:r>
            <a:r>
              <a:rPr lang="zh-TW" altLang="en-US" dirty="0"/>
              <a:t>馬達控制器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314" name="Picture 2" descr="L298N接腳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6480720" cy="4942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93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>
                <a:solidFill>
                  <a:srgbClr val="E56700"/>
                </a:solidFill>
              </a:rPr>
              <a:t>L298N DC</a:t>
            </a:r>
            <a:r>
              <a:rPr lang="zh-TW" altLang="en-US" b="1" dirty="0">
                <a:solidFill>
                  <a:srgbClr val="E56700"/>
                </a:solidFill>
              </a:rPr>
              <a:t>電機驅動板模組規格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zh-TW" sz="2000" dirty="0"/>
              <a:t>模組名稱</a:t>
            </a:r>
            <a:r>
              <a:rPr lang="en-US" altLang="zh-TW" sz="2000" dirty="0"/>
              <a:t>  </a:t>
            </a:r>
            <a:r>
              <a:rPr lang="zh-TW" altLang="zh-TW" sz="2000" dirty="0"/>
              <a:t>雙</a:t>
            </a:r>
            <a:r>
              <a:rPr lang="en-US" altLang="zh-TW" sz="2000" dirty="0"/>
              <a:t>H</a:t>
            </a:r>
            <a:r>
              <a:rPr lang="zh-TW" altLang="zh-TW" sz="2000" dirty="0"/>
              <a:t>橋電機驅動模組</a:t>
            </a:r>
          </a:p>
          <a:p>
            <a:r>
              <a:rPr lang="zh-TW" altLang="zh-TW" sz="2000" dirty="0"/>
              <a:t>工作模式</a:t>
            </a:r>
            <a:r>
              <a:rPr lang="en-US" altLang="zh-TW" sz="2000" dirty="0"/>
              <a:t>   H</a:t>
            </a:r>
            <a:r>
              <a:rPr lang="zh-TW" altLang="zh-TW" sz="2000" dirty="0"/>
              <a:t>橋驅動（雙路）</a:t>
            </a:r>
          </a:p>
          <a:p>
            <a:r>
              <a:rPr lang="zh-TW" altLang="zh-TW" sz="2000" dirty="0"/>
              <a:t>主控晶片</a:t>
            </a:r>
            <a:r>
              <a:rPr lang="en-US" altLang="zh-TW" sz="2000" dirty="0"/>
              <a:t> L298N </a:t>
            </a:r>
            <a:endParaRPr lang="zh-TW" altLang="zh-TW" sz="2000" dirty="0"/>
          </a:p>
          <a:p>
            <a:r>
              <a:rPr lang="zh-TW" altLang="zh-TW" sz="2000" dirty="0"/>
              <a:t>邏輯電壓</a:t>
            </a:r>
            <a:r>
              <a:rPr lang="en-US" altLang="zh-TW" sz="2000" dirty="0"/>
              <a:t> 5V</a:t>
            </a:r>
            <a:endParaRPr lang="zh-TW" altLang="zh-TW" sz="2000" dirty="0"/>
          </a:p>
          <a:p>
            <a:r>
              <a:rPr lang="zh-TW" altLang="zh-TW" sz="2000" dirty="0"/>
              <a:t>輸入電流：</a:t>
            </a:r>
            <a:r>
              <a:rPr lang="en-US" altLang="zh-TW" sz="2000" dirty="0"/>
              <a:t>0 ~36mA </a:t>
            </a:r>
            <a:endParaRPr lang="zh-TW" altLang="zh-TW" sz="2000" dirty="0"/>
          </a:p>
          <a:p>
            <a:r>
              <a:rPr lang="zh-TW" altLang="zh-TW" sz="2000" dirty="0"/>
              <a:t>驅動馬達電源：</a:t>
            </a:r>
            <a:r>
              <a:rPr lang="en-US" altLang="zh-TW" sz="2000" dirty="0"/>
              <a:t>+5V ~ + 35V</a:t>
            </a:r>
            <a:endParaRPr lang="zh-TW" altLang="zh-TW" sz="2000" dirty="0"/>
          </a:p>
          <a:p>
            <a:r>
              <a:rPr lang="zh-TW" altLang="zh-TW" sz="2000" dirty="0"/>
              <a:t>馬達有效電流：</a:t>
            </a:r>
            <a:r>
              <a:rPr lang="en-US" altLang="zh-TW" sz="2000" dirty="0"/>
              <a:t>2A(MAX</a:t>
            </a:r>
            <a:r>
              <a:rPr lang="zh-TW" altLang="zh-TW" sz="2000" dirty="0"/>
              <a:t>單橋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r>
              <a:rPr lang="zh-TW" altLang="zh-TW" sz="2000" dirty="0"/>
              <a:t>存儲溫度</a:t>
            </a:r>
            <a:r>
              <a:rPr lang="en-US" altLang="zh-TW" sz="2000" dirty="0"/>
              <a:t> -20</a:t>
            </a:r>
            <a:r>
              <a:rPr lang="zh-TW" altLang="zh-TW" sz="2000" dirty="0"/>
              <a:t>℃ 到</a:t>
            </a:r>
            <a:r>
              <a:rPr lang="en-US" altLang="zh-TW" sz="2000" dirty="0"/>
              <a:t> +135</a:t>
            </a:r>
            <a:r>
              <a:rPr lang="zh-TW" altLang="zh-TW" sz="2000" dirty="0"/>
              <a:t>℃</a:t>
            </a:r>
            <a:r>
              <a:rPr lang="en-US" altLang="zh-TW" sz="2000" dirty="0"/>
              <a:t> </a:t>
            </a:r>
            <a:endParaRPr lang="zh-TW" altLang="zh-TW" sz="2000" dirty="0"/>
          </a:p>
          <a:p>
            <a:r>
              <a:rPr lang="zh-TW" altLang="zh-TW" sz="2000" dirty="0"/>
              <a:t>最大輸出功率：</a:t>
            </a:r>
            <a:r>
              <a:rPr lang="en-US" altLang="zh-TW" sz="2000" dirty="0"/>
              <a:t>25W (</a:t>
            </a:r>
            <a:r>
              <a:rPr lang="zh-TW" altLang="zh-TW" sz="2000" dirty="0"/>
              <a:t>溫度約</a:t>
            </a:r>
            <a:r>
              <a:rPr lang="en-US" altLang="zh-TW" sz="2000" dirty="0"/>
              <a:t>75</a:t>
            </a:r>
            <a:r>
              <a:rPr lang="zh-TW" altLang="zh-TW" sz="2000" dirty="0"/>
              <a:t>℃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r>
              <a:rPr lang="zh-TW" altLang="zh-TW" sz="2000" dirty="0"/>
              <a:t>控制訊號電壓準位</a:t>
            </a:r>
            <a:r>
              <a:rPr lang="en-US" altLang="zh-TW" sz="2000" dirty="0"/>
              <a:t>(IN1~IN4)</a:t>
            </a:r>
            <a:r>
              <a:rPr lang="zh-TW" altLang="zh-TW" sz="2000" dirty="0"/>
              <a:t>：</a:t>
            </a:r>
            <a:r>
              <a:rPr lang="en-US" altLang="zh-TW" sz="2000" dirty="0"/>
              <a:t>Low -0.3V ~ 1.5V</a:t>
            </a:r>
            <a:r>
              <a:rPr lang="zh-TW" altLang="zh-TW" sz="2000" dirty="0"/>
              <a:t>、</a:t>
            </a:r>
            <a:r>
              <a:rPr lang="en-US" altLang="zh-TW" sz="2000" dirty="0"/>
              <a:t>High</a:t>
            </a:r>
            <a:r>
              <a:rPr lang="zh-TW" altLang="zh-TW" sz="2000" dirty="0"/>
              <a:t>：</a:t>
            </a:r>
            <a:r>
              <a:rPr lang="en-US" altLang="zh-TW" sz="2000" dirty="0"/>
              <a:t>2.3V ~ </a:t>
            </a:r>
            <a:r>
              <a:rPr lang="en-US" altLang="zh-TW" sz="2000" dirty="0" err="1"/>
              <a:t>Vss</a:t>
            </a:r>
            <a:endParaRPr lang="zh-TW" altLang="zh-TW" sz="2000" dirty="0"/>
          </a:p>
          <a:p>
            <a:r>
              <a:rPr lang="zh-TW" altLang="zh-TW" sz="2000" dirty="0"/>
              <a:t>致能訊號腳位</a:t>
            </a:r>
            <a:r>
              <a:rPr lang="en-US" altLang="zh-TW" sz="2000" dirty="0"/>
              <a:t>(ENA</a:t>
            </a:r>
            <a:r>
              <a:rPr lang="zh-TW" altLang="zh-TW" sz="2000" dirty="0"/>
              <a:t>、</a:t>
            </a:r>
            <a:r>
              <a:rPr lang="en-US" altLang="zh-TW" sz="2000" dirty="0"/>
              <a:t>ENB)</a:t>
            </a:r>
            <a:r>
              <a:rPr lang="zh-TW" altLang="zh-TW" sz="2000" dirty="0"/>
              <a:t>：</a:t>
            </a:r>
            <a:r>
              <a:rPr lang="en-US" altLang="zh-TW" sz="2000" dirty="0"/>
              <a:t>Low -0.3V ~ 1.5V</a:t>
            </a:r>
            <a:r>
              <a:rPr lang="zh-TW" altLang="zh-TW" sz="2000" dirty="0"/>
              <a:t>、</a:t>
            </a:r>
            <a:r>
              <a:rPr lang="en-US" altLang="zh-TW" sz="2000" dirty="0"/>
              <a:t>High</a:t>
            </a:r>
            <a:r>
              <a:rPr lang="zh-TW" altLang="zh-TW" sz="2000" dirty="0"/>
              <a:t>：</a:t>
            </a:r>
            <a:r>
              <a:rPr lang="en-US" altLang="zh-TW" sz="2000" dirty="0"/>
              <a:t>2.3V ~ </a:t>
            </a:r>
            <a:r>
              <a:rPr lang="en-US" altLang="zh-TW" sz="2000" dirty="0" err="1"/>
              <a:t>Vss</a:t>
            </a:r>
            <a:endParaRPr lang="zh-TW" altLang="zh-TW" sz="2000" dirty="0"/>
          </a:p>
          <a:p>
            <a:r>
              <a:rPr lang="zh-TW" altLang="zh-TW" sz="2000" dirty="0"/>
              <a:t>重量</a:t>
            </a:r>
            <a:r>
              <a:rPr lang="en-US" altLang="zh-TW" sz="2000" dirty="0"/>
              <a:t> 30g </a:t>
            </a:r>
            <a:r>
              <a:rPr lang="zh-TW" altLang="zh-TW" sz="2000" dirty="0"/>
              <a:t>週邊尺寸</a:t>
            </a:r>
            <a:r>
              <a:rPr lang="en-US" altLang="zh-TW" sz="2000" dirty="0"/>
              <a:t> 43*43*27mm</a:t>
            </a:r>
            <a:endParaRPr lang="zh-TW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331623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控制電路組立</a:t>
            </a:r>
          </a:p>
        </p:txBody>
      </p:sp>
    </p:spTree>
    <p:extLst>
      <p:ext uri="{BB962C8B-B14F-4D97-AF65-F5344CB8AC3E}">
        <p14:creationId xmlns:p14="http://schemas.microsoft.com/office/powerpoint/2010/main" val="3222950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電路安裝</a:t>
            </a:r>
          </a:p>
        </p:txBody>
      </p:sp>
    </p:spTree>
    <p:extLst>
      <p:ext uri="{BB962C8B-B14F-4D97-AF65-F5344CB8AC3E}">
        <p14:creationId xmlns:p14="http://schemas.microsoft.com/office/powerpoint/2010/main" val="12589296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L298N DC</a:t>
            </a:r>
            <a:r>
              <a:rPr lang="zh-TW" altLang="zh-TW" dirty="0"/>
              <a:t>電機驅動板接</a:t>
            </a:r>
            <a:r>
              <a:rPr lang="zh-TW" altLang="zh-TW" dirty="0" smtClean="0"/>
              <a:t>腳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 descr="D:\永忠研究\開課\台大創新設計學院\台大創創挑戰賽-動力機械工作坊\Course\電路圖\Arduino基本電路_L298N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8914"/>
            <a:ext cx="8208912" cy="47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356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L298N DC</a:t>
            </a:r>
            <a:r>
              <a:rPr lang="zh-TW" altLang="zh-TW" dirty="0"/>
              <a:t>電機驅動板接</a:t>
            </a:r>
            <a:r>
              <a:rPr lang="zh-TW" altLang="zh-TW" dirty="0" smtClean="0"/>
              <a:t>腳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6386" name="Picture 2" descr="馬達測試一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7" r="14954"/>
          <a:stretch>
            <a:fillRect/>
          </a:stretch>
        </p:blipFill>
        <p:spPr bwMode="auto">
          <a:xfrm>
            <a:off x="2699792" y="1556792"/>
            <a:ext cx="3744416" cy="459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3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電機驅動板接腳表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084922"/>
              </p:ext>
            </p:extLst>
          </p:nvPr>
        </p:nvGraphicFramePr>
        <p:xfrm>
          <a:off x="1187624" y="1412776"/>
          <a:ext cx="6915854" cy="49377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{912C8C85-51F0-491E-9774-3900AFEF0FD7}</a:tableStyleId>
              </a:tblPr>
              <a:tblGrid>
                <a:gridCol w="1897380"/>
                <a:gridCol w="2930242"/>
                <a:gridCol w="2088232"/>
              </a:tblGrid>
              <a:tr h="72108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L298N DC</a:t>
                      </a:r>
                      <a:r>
                        <a:rPr lang="zh-TW" sz="1800" kern="100" dirty="0">
                          <a:effectLst/>
                        </a:rPr>
                        <a:t>電機驅動板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</a:t>
                      </a:r>
                      <a:r>
                        <a:rPr lang="zh-TW" sz="1800" kern="0" dirty="0">
                          <a:effectLst/>
                        </a:rPr>
                        <a:t>開發板接腳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解說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＋</a:t>
                      </a:r>
                      <a:r>
                        <a:rPr lang="en-US" sz="1800" kern="0" dirty="0">
                          <a:effectLst/>
                        </a:rPr>
                        <a:t>5V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5V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5V </a:t>
                      </a:r>
                      <a:r>
                        <a:rPr lang="zh-TW" sz="1800" kern="0">
                          <a:effectLst/>
                        </a:rPr>
                        <a:t>陽極接點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GND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0" dirty="0">
                          <a:effectLst/>
                        </a:rPr>
                        <a:t>Arduino pin Gnd 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共地接點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In1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0" dirty="0">
                          <a:effectLst/>
                        </a:rPr>
                        <a:t>Arduino pin </a:t>
                      </a:r>
                      <a:r>
                        <a:rPr lang="it-IT" sz="1800" kern="0" dirty="0" smtClean="0">
                          <a:effectLst/>
                        </a:rPr>
                        <a:t>7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In2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</a:t>
                      </a:r>
                      <a:r>
                        <a:rPr lang="en-US" sz="1800" kern="0" dirty="0" smtClean="0">
                          <a:effectLst/>
                        </a:rPr>
                        <a:t>6 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2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In3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</a:t>
                      </a:r>
                      <a:r>
                        <a:rPr lang="en-US" sz="1800" kern="0" dirty="0" smtClean="0">
                          <a:effectLst/>
                        </a:rPr>
                        <a:t>5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In4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</a:t>
                      </a:r>
                      <a:r>
                        <a:rPr lang="en-US" sz="1800" kern="0" dirty="0" smtClean="0">
                          <a:effectLst/>
                        </a:rPr>
                        <a:t>4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4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Out1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第一顆馬達　正極輸入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第一顆馬達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Out2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第一顆馬達　負極輸入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Out3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第二顆馬達　正極輸入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第二顆馬達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Out4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第二顆馬達　負極輸入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94400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直流馬達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41171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</a:t>
            </a:r>
            <a:r>
              <a:rPr lang="zh-TW" altLang="zh-TW" dirty="0" smtClean="0"/>
              <a:t>板</a:t>
            </a:r>
            <a:r>
              <a:rPr lang="zh-TW" altLang="en-US" dirty="0" smtClean="0"/>
              <a:t>控制腳位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1" name="Picture 3" descr="D:\永忠研究\開課\台大創新設計學院\201607台大開課\fig\L298N_Control_Pi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5641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141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</a:t>
            </a:r>
            <a:r>
              <a:rPr lang="zh-TW" altLang="zh-TW" dirty="0" smtClean="0"/>
              <a:t>板</a:t>
            </a:r>
            <a:r>
              <a:rPr lang="zh-TW" altLang="en-US" dirty="0" smtClean="0"/>
              <a:t>控制訊號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台大創新設計學院\201607台大開課\fig\L298N_Control_Stat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5124"/>
            <a:ext cx="8681470" cy="330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2357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A8DD35-8766-4285-ABCE-39010BDEF0E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68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0D4B88-1B6E-430F-B236-8B20F65872A9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開發控制程式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5333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基本控制</a:t>
            </a:r>
          </a:p>
        </p:txBody>
      </p:sp>
    </p:spTree>
    <p:extLst>
      <p:ext uri="{BB962C8B-B14F-4D97-AF65-F5344CB8AC3E}">
        <p14:creationId xmlns:p14="http://schemas.microsoft.com/office/powerpoint/2010/main" val="1216559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en-US" altLang="zh-TW" dirty="0"/>
              <a:t>L298N DC</a:t>
            </a:r>
            <a:r>
              <a:rPr lang="zh-TW" altLang="zh-TW" dirty="0"/>
              <a:t>電機驅動板接</a:t>
            </a:r>
            <a:r>
              <a:rPr lang="zh-TW" altLang="zh-TW" dirty="0" smtClean="0"/>
              <a:t>腳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362" name="Picture 2" descr="D:\永忠研究\開課\台大創新設計學院\台大創創挑戰賽-動力機械工作坊\Course\電路圖\Arduino基本電路_L298N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8914"/>
            <a:ext cx="8208912" cy="475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73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基本控制</a:t>
            </a:r>
            <a:r>
              <a:rPr lang="en-US" altLang="zh-TW" b="1" dirty="0" smtClean="0">
                <a:solidFill>
                  <a:srgbClr val="E56700"/>
                </a:solidFill>
              </a:rPr>
              <a:t>(DCMotor01)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187624" y="1484784"/>
            <a:ext cx="6696744" cy="4164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IN1Pin  = 7;</a:t>
            </a:r>
          </a:p>
          <a:p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IN2Pin = 6;</a:t>
            </a:r>
          </a:p>
          <a:p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IN3Pin = 5;      </a:t>
            </a:r>
          </a:p>
          <a:p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IN4Pin = 4;       </a:t>
            </a:r>
          </a:p>
          <a:p>
            <a:endParaRPr lang="en-US" altLang="zh-TW" dirty="0"/>
          </a:p>
          <a:p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DELAY = 3000;</a:t>
            </a:r>
          </a:p>
          <a:p>
            <a:r>
              <a:rPr lang="en-US" altLang="zh-TW" dirty="0"/>
              <a:t>void </a:t>
            </a:r>
            <a:r>
              <a:rPr lang="en-US" altLang="zh-TW" dirty="0" err="1"/>
              <a:t>InitPins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pinMode</a:t>
            </a:r>
            <a:r>
              <a:rPr lang="en-US" altLang="zh-TW" dirty="0"/>
              <a:t>(IN1Pin, OUTPUT);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pinMode</a:t>
            </a:r>
            <a:r>
              <a:rPr lang="en-US" altLang="zh-TW" dirty="0"/>
              <a:t>(IN2Pin, OUTPUT);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pinMode</a:t>
            </a:r>
            <a:r>
              <a:rPr lang="en-US" altLang="zh-TW" dirty="0"/>
              <a:t>(IN3Pin, OUTPUT);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pinMode</a:t>
            </a:r>
            <a:r>
              <a:rPr lang="en-US" altLang="zh-TW" dirty="0"/>
              <a:t>(IN4Pin, OUTPUT); 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</a:t>
            </a:r>
            <a:r>
              <a:rPr lang="en-US" altLang="zh-TW" dirty="0" err="1"/>
              <a:t>MotorAllStop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RightWheelStop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LeftWheelStop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Forward()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RightWheelForward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LeftWheelForward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Backward()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RightWheelBackward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LeftWheelBackward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// Let right motor keep running, but stop left motor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// Let left motor keep running, but stop right </a:t>
            </a:r>
            <a:r>
              <a:rPr lang="en-US" altLang="zh-TW" dirty="0" err="1"/>
              <a:t>mo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RightWheelForward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(IN1Pin, HIGH);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(IN2Pin, LOW);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RightWheelBackward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(IN1Pin, LOW);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(IN2Pin, HIGH 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</a:t>
            </a:r>
            <a:r>
              <a:rPr lang="en-US" altLang="zh-TW" dirty="0" err="1"/>
              <a:t>RightWheelStop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(IN1Pin, LOW);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(IN2Pin, LOW 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LeftWheelForward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(IN3Pin, HIGH);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(IN4Pin, LOW);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LeftWheelBackward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(IN3Pin, LOW);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(IN3Pin, HIGH 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</a:t>
            </a:r>
            <a:r>
              <a:rPr lang="en-US" altLang="zh-TW" dirty="0" err="1"/>
              <a:t>LeftWheelStop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(IN3Pin, LOW);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digitalWrite</a:t>
            </a:r>
            <a:r>
              <a:rPr lang="en-US" altLang="zh-TW" dirty="0"/>
              <a:t>(IN4Pin, LOW 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</a:t>
            </a:r>
            <a:r>
              <a:rPr lang="en-US" altLang="zh-TW" dirty="0" err="1"/>
              <a:t>TurnRight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</a:t>
            </a:r>
            <a:r>
              <a:rPr lang="en-US" altLang="zh-TW" dirty="0" err="1"/>
              <a:t>RightWheelBackward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   </a:t>
            </a:r>
            <a:r>
              <a:rPr lang="en-US" altLang="zh-TW" dirty="0" err="1"/>
              <a:t>LeftWheelForward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   </a:t>
            </a:r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TurnLeft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RightWheelForward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LeftWheelBackward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BTCMD(char </a:t>
            </a:r>
            <a:r>
              <a:rPr lang="en-US" altLang="zh-TW" dirty="0" err="1"/>
              <a:t>cmd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 //</a:t>
            </a:r>
            <a:r>
              <a:rPr lang="zh-TW" altLang="en-US" dirty="0"/>
              <a:t>執行車子命令</a:t>
            </a:r>
          </a:p>
          <a:p>
            <a:endParaRPr lang="zh-TW" altLang="en-US" dirty="0"/>
          </a:p>
          <a:p>
            <a:r>
              <a:rPr lang="zh-TW" altLang="en-US" dirty="0"/>
              <a:t>    </a:t>
            </a:r>
            <a:r>
              <a:rPr lang="en-US" altLang="zh-TW" dirty="0"/>
              <a:t>if (</a:t>
            </a:r>
            <a:r>
              <a:rPr lang="en-US" altLang="zh-TW" dirty="0" err="1"/>
              <a:t>cmd</a:t>
            </a:r>
            <a:r>
              <a:rPr lang="en-US" altLang="zh-TW" dirty="0"/>
              <a:t> == 'F')</a:t>
            </a:r>
          </a:p>
          <a:p>
            <a:r>
              <a:rPr lang="en-US" altLang="zh-TW" dirty="0"/>
              <a:t>            Forward();      //</a:t>
            </a:r>
            <a:r>
              <a:rPr lang="zh-TW" altLang="en-US" dirty="0"/>
              <a:t>前進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if (</a:t>
            </a:r>
            <a:r>
              <a:rPr lang="en-US" altLang="zh-TW" dirty="0" err="1"/>
              <a:t>cmd</a:t>
            </a:r>
            <a:r>
              <a:rPr lang="en-US" altLang="zh-TW" dirty="0"/>
              <a:t> == 'B')</a:t>
            </a:r>
          </a:p>
          <a:p>
            <a:r>
              <a:rPr lang="en-US" altLang="zh-TW" dirty="0"/>
              <a:t>            Backward();     //</a:t>
            </a:r>
            <a:r>
              <a:rPr lang="zh-TW" altLang="en-US" dirty="0"/>
              <a:t>向左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if (</a:t>
            </a:r>
            <a:r>
              <a:rPr lang="en-US" altLang="zh-TW" dirty="0" err="1"/>
              <a:t>cmd</a:t>
            </a:r>
            <a:r>
              <a:rPr lang="en-US" altLang="zh-TW" dirty="0"/>
              <a:t> == 'L')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TurnLeft</a:t>
            </a:r>
            <a:r>
              <a:rPr lang="en-US" altLang="zh-TW" dirty="0"/>
              <a:t>();         //</a:t>
            </a:r>
            <a:r>
              <a:rPr lang="zh-TW" altLang="en-US" dirty="0"/>
              <a:t>向左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if (</a:t>
            </a:r>
            <a:r>
              <a:rPr lang="en-US" altLang="zh-TW" dirty="0" err="1"/>
              <a:t>cmd</a:t>
            </a:r>
            <a:r>
              <a:rPr lang="en-US" altLang="zh-TW" dirty="0"/>
              <a:t> == 'R')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TurnRight</a:t>
            </a:r>
            <a:r>
              <a:rPr lang="en-US" altLang="zh-TW" dirty="0"/>
              <a:t>();        //</a:t>
            </a:r>
            <a:r>
              <a:rPr lang="zh-TW" altLang="en-US" dirty="0"/>
              <a:t>向右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if (</a:t>
            </a:r>
            <a:r>
              <a:rPr lang="en-US" altLang="zh-TW" dirty="0" err="1"/>
              <a:t>cmd</a:t>
            </a:r>
            <a:r>
              <a:rPr lang="en-US" altLang="zh-TW" dirty="0"/>
              <a:t> == 'X')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MotorAllStop</a:t>
            </a:r>
            <a:r>
              <a:rPr lang="en-US" altLang="zh-TW" dirty="0"/>
              <a:t>();    //</a:t>
            </a:r>
            <a:r>
              <a:rPr lang="zh-TW" altLang="en-US" dirty="0"/>
              <a:t>停車</a:t>
            </a:r>
          </a:p>
          <a:p>
            <a:r>
              <a:rPr lang="zh-TW" altLang="en-US" dirty="0"/>
              <a:t>   </a:t>
            </a:r>
          </a:p>
          <a:p>
            <a:r>
              <a:rPr lang="zh-TW" altLang="en-US" dirty="0"/>
              <a:t>  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cmd</a:t>
            </a:r>
            <a:r>
              <a:rPr lang="en-US" altLang="zh-TW" dirty="0"/>
              <a:t>) ;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void </a:t>
            </a:r>
            <a:r>
              <a:rPr lang="en-US" altLang="zh-TW" dirty="0" err="1"/>
              <a:t>selfTest</a:t>
            </a:r>
            <a:r>
              <a:rPr lang="en-US" altLang="zh-TW" dirty="0"/>
              <a:t>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 BTCMD('X')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   BTCMD('F')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   BTCMD('B')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   BTCMD('L')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   BTCMD('R')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   BTCMD('X') ;</a:t>
            </a:r>
          </a:p>
          <a:p>
            <a:r>
              <a:rPr lang="en-US" altLang="zh-TW" dirty="0"/>
              <a:t>  delay(DELAY);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void setup()  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InitPins</a:t>
            </a:r>
            <a:r>
              <a:rPr lang="en-US" altLang="zh-TW" dirty="0"/>
              <a:t>() ;</a:t>
            </a:r>
          </a:p>
          <a:p>
            <a:endParaRPr lang="en-US" altLang="zh-TW" dirty="0"/>
          </a:p>
          <a:p>
            <a:r>
              <a:rPr lang="en-US" altLang="zh-TW" dirty="0"/>
              <a:t>  //------------</a:t>
            </a:r>
            <a:r>
              <a:rPr lang="en-US" altLang="zh-TW" dirty="0" err="1"/>
              <a:t>init</a:t>
            </a:r>
            <a:r>
              <a:rPr lang="en-US" altLang="zh-TW" dirty="0"/>
              <a:t> Serial Code</a:t>
            </a:r>
          </a:p>
          <a:p>
            <a:endParaRPr lang="en-US" altLang="zh-TW" dirty="0"/>
          </a:p>
          <a:p>
            <a:r>
              <a:rPr lang="en-US" altLang="zh-TW" dirty="0"/>
              <a:t>     </a:t>
            </a:r>
            <a:r>
              <a:rPr lang="en-US" altLang="zh-TW" dirty="0" err="1"/>
              <a:t>Serial.begin</a:t>
            </a:r>
            <a:r>
              <a:rPr lang="en-US" altLang="zh-TW" dirty="0"/>
              <a:t>(9600);   // </a:t>
            </a:r>
            <a:r>
              <a:rPr lang="zh-TW" altLang="en-US" dirty="0"/>
              <a:t>與電腦序列埠連線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("Program is ready!");</a:t>
            </a:r>
          </a:p>
          <a:p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selfTest</a:t>
            </a:r>
            <a:r>
              <a:rPr lang="en-US" altLang="zh-TW" dirty="0"/>
              <a:t>() 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void loop()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</a:t>
            </a:r>
          </a:p>
          <a:p>
            <a:r>
              <a:rPr lang="en-US" altLang="zh-TW" dirty="0"/>
              <a:t>}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36873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基本控制</a:t>
            </a:r>
            <a:r>
              <a:rPr lang="en-US" altLang="zh-TW" b="1" dirty="0">
                <a:solidFill>
                  <a:srgbClr val="E56700"/>
                </a:solidFill>
              </a:rPr>
              <a:t>(Servo1)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const</a:t>
            </a:r>
            <a:r>
              <a:rPr lang="en-US" altLang="zh-TW" kern="0" dirty="0"/>
              <a:t> </a:t>
            </a:r>
            <a:r>
              <a:rPr lang="en-US" altLang="zh-TW" kern="0" dirty="0" err="1"/>
              <a:t>int</a:t>
            </a:r>
            <a:r>
              <a:rPr lang="en-US" altLang="zh-TW" kern="0" dirty="0"/>
              <a:t> IN1Pin  = 7</a:t>
            </a:r>
            <a:r>
              <a:rPr lang="en-US" altLang="zh-TW" kern="0" dirty="0" smtClean="0"/>
              <a:t>;   L298N in1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const</a:t>
            </a:r>
            <a:r>
              <a:rPr lang="en-US" altLang="zh-TW" kern="0" dirty="0"/>
              <a:t> </a:t>
            </a:r>
            <a:r>
              <a:rPr lang="en-US" altLang="zh-TW" kern="0" dirty="0" err="1"/>
              <a:t>int</a:t>
            </a:r>
            <a:r>
              <a:rPr lang="en-US" altLang="zh-TW" kern="0" dirty="0"/>
              <a:t> IN2Pin = </a:t>
            </a:r>
            <a:r>
              <a:rPr lang="en-US" altLang="zh-TW" kern="0" dirty="0" smtClean="0"/>
              <a:t>6</a:t>
            </a:r>
            <a:r>
              <a:rPr lang="en-US" altLang="zh-TW" kern="0" dirty="0"/>
              <a:t> ;   L298N </a:t>
            </a:r>
            <a:r>
              <a:rPr lang="en-US" altLang="zh-TW" kern="0" dirty="0" smtClean="0"/>
              <a:t>in2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const</a:t>
            </a:r>
            <a:r>
              <a:rPr lang="en-US" altLang="zh-TW" kern="0" dirty="0"/>
              <a:t> </a:t>
            </a:r>
            <a:r>
              <a:rPr lang="en-US" altLang="zh-TW" kern="0" dirty="0" err="1"/>
              <a:t>int</a:t>
            </a:r>
            <a:r>
              <a:rPr lang="en-US" altLang="zh-TW" kern="0" dirty="0"/>
              <a:t> IN3Pin = </a:t>
            </a:r>
            <a:r>
              <a:rPr lang="en-US" altLang="zh-TW" kern="0" dirty="0" smtClean="0"/>
              <a:t>5</a:t>
            </a:r>
            <a:r>
              <a:rPr lang="en-US" altLang="zh-TW" kern="0" dirty="0"/>
              <a:t> ;   L298N </a:t>
            </a:r>
            <a:r>
              <a:rPr lang="en-US" altLang="zh-TW" kern="0" dirty="0" smtClean="0"/>
              <a:t>in3      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const</a:t>
            </a:r>
            <a:r>
              <a:rPr lang="en-US" altLang="zh-TW" kern="0" dirty="0"/>
              <a:t> </a:t>
            </a:r>
            <a:r>
              <a:rPr lang="en-US" altLang="zh-TW" kern="0" dirty="0" err="1"/>
              <a:t>int</a:t>
            </a:r>
            <a:r>
              <a:rPr lang="en-US" altLang="zh-TW" kern="0" dirty="0"/>
              <a:t> IN4Pin = </a:t>
            </a:r>
            <a:r>
              <a:rPr lang="en-US" altLang="zh-TW" kern="0" dirty="0" smtClean="0"/>
              <a:t>4</a:t>
            </a:r>
            <a:r>
              <a:rPr lang="en-US" altLang="zh-TW" kern="0" dirty="0"/>
              <a:t> ;   L298N </a:t>
            </a:r>
            <a:r>
              <a:rPr lang="en-US" altLang="zh-TW" kern="0" dirty="0" smtClean="0"/>
              <a:t>in4</a:t>
            </a:r>
          </a:p>
          <a:p>
            <a:pPr>
              <a:defRPr/>
            </a:pPr>
            <a:r>
              <a:rPr lang="en-US" altLang="zh-TW" kern="0" dirty="0" err="1"/>
              <a:t>InitPins</a:t>
            </a:r>
            <a:r>
              <a:rPr lang="en-US" altLang="zh-TW" kern="0" dirty="0" smtClean="0"/>
              <a:t>()   </a:t>
            </a:r>
            <a:r>
              <a:rPr lang="zh-TW" altLang="en-US" kern="0" dirty="0" smtClean="0"/>
              <a:t>設定控制腳位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smtClean="0"/>
              <a:t> 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11265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實作</a:t>
            </a:r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4"/>
              </a:rPr>
              <a:t>https://</a:t>
            </a:r>
            <a:r>
              <a:rPr lang="en-US" altLang="zh-TW" sz="1800" u="sng" dirty="0" smtClean="0">
                <a:hlinkClick r:id="rId4"/>
              </a:rPr>
              <a:t>github.com/brucetsao?tab=repositories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5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何謂馬達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TW" altLang="zh-TW" dirty="0"/>
              <a:t>馬達正確的學名叫電動機（</a:t>
            </a:r>
            <a:r>
              <a:rPr lang="en-US" altLang="zh-TW" dirty="0"/>
              <a:t>Electric Motor</a:t>
            </a:r>
            <a:r>
              <a:rPr lang="zh-TW" altLang="zh-TW" dirty="0"/>
              <a:t>），俗稱馬達或電動馬達，是一種將電能轉化成機械能，並可再使用機械能產生動能，用來驅動其他裝置的電氣設備，適用於半導體工業、自動化工業、工具機、產業機器及儀器工業等，其應用則遍及各種行業、辦公室、家庭等，生活週遭幾乎無所不在。依電流特性，一般分為交流馬達與直流馬達兩種。</a:t>
            </a:r>
          </a:p>
        </p:txBody>
      </p:sp>
    </p:spTree>
    <p:extLst>
      <p:ext uri="{BB962C8B-B14F-4D97-AF65-F5344CB8AC3E}">
        <p14:creationId xmlns:p14="http://schemas.microsoft.com/office/powerpoint/2010/main" val="24863896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直流馬達硬體</a:t>
            </a:r>
            <a:r>
              <a:rPr lang="zh-TW" altLang="en-US" dirty="0" smtClean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17746590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 smtClean="0"/>
              <a:t>直流馬達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機構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D:\永忠研究\開課\台大創新設計學院\台大創創挑戰賽-動力機械工作坊\Course\Slide\fig\直流馬達9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992888" cy="51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7544" y="405917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馬達原理介紹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D:\永忠研究\開課\台大創新設計學院\台大創創挑戰賽-動力機械工作坊\Course\Slide\fig\直流馬達原理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22" y="1219100"/>
            <a:ext cx="74295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2638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馬達原理介紹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4" name="Picture 2" descr="D:\永忠研究\開課\台大創新設計學院\台大創創挑戰賽-動力機械工作坊\Course\Slide\fig\直流馬達原理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46921"/>
            <a:ext cx="6542932" cy="4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7051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2017/1/15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dirty="0"/>
              <a:t>直流</a:t>
            </a:r>
            <a:r>
              <a:rPr lang="zh-TW" altLang="en-US" dirty="0" smtClean="0"/>
              <a:t>馬達介紹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D:\永忠研究\開課\台大創新設計學院\台大創創挑戰賽-動力機械工作坊\Course\Slide\fig\直流馬達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2484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648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9880</TotalTime>
  <Words>1348</Words>
  <Application>Microsoft Office PowerPoint</Application>
  <PresentationFormat>如螢幕大小 (4:3)</PresentationFormat>
  <Paragraphs>365</Paragraphs>
  <Slides>40</Slides>
  <Notes>40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1" baseType="lpstr">
      <vt:lpstr>Pixel</vt:lpstr>
      <vt:lpstr>動力機械工作坊 直流馬達控制篇</vt:lpstr>
      <vt:lpstr> 大 綱</vt:lpstr>
      <vt:lpstr>直流馬達</vt:lpstr>
      <vt:lpstr>何謂馬達</vt:lpstr>
      <vt:lpstr>直流馬達硬體介紹</vt:lpstr>
      <vt:lpstr>直流馬達機構</vt:lpstr>
      <vt:lpstr>直流馬達原理介紹</vt:lpstr>
      <vt:lpstr>直流馬達原理介紹</vt:lpstr>
      <vt:lpstr>直流馬達介紹</vt:lpstr>
      <vt:lpstr>直流馬達介紹</vt:lpstr>
      <vt:lpstr>直流馬達介紹</vt:lpstr>
      <vt:lpstr>直流馬達介紹</vt:lpstr>
      <vt:lpstr>直流馬達介紹</vt:lpstr>
      <vt:lpstr>直流馬達介紹</vt:lpstr>
      <vt:lpstr>直流馬達介紹</vt:lpstr>
      <vt:lpstr>直流馬達控制器</vt:lpstr>
      <vt:lpstr>直流馬達控制器用途</vt:lpstr>
      <vt:lpstr>何謂馬達控制器</vt:lpstr>
      <vt:lpstr>何謂馬達控制器</vt:lpstr>
      <vt:lpstr>H Bridge</vt:lpstr>
      <vt:lpstr>L298N馬達控制器</vt:lpstr>
      <vt:lpstr>L298N馬達控制器</vt:lpstr>
      <vt:lpstr>L298N馬達控制器</vt:lpstr>
      <vt:lpstr>L298N DC電機驅動板模組規格</vt:lpstr>
      <vt:lpstr>控制電路組立</vt:lpstr>
      <vt:lpstr>電路安裝</vt:lpstr>
      <vt:lpstr>L298N DC電機驅動板接腳</vt:lpstr>
      <vt:lpstr>L298N DC電機驅動板接腳</vt:lpstr>
      <vt:lpstr>L298N DC電機驅動板接腳表</vt:lpstr>
      <vt:lpstr>L298N DC電機驅動板控制腳位</vt:lpstr>
      <vt:lpstr>L298N DC電機驅動板控制訊號</vt:lpstr>
      <vt:lpstr>開發控制程式</vt:lpstr>
      <vt:lpstr>基本控制</vt:lpstr>
      <vt:lpstr>L298N DC電機驅動板接腳</vt:lpstr>
      <vt:lpstr>基本控制(DCMotor01)</vt:lpstr>
      <vt:lpstr>基本控制(Servo1)程式重點解說</vt:lpstr>
      <vt:lpstr>實作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動力機械工作坊擴充模組控制介紹</dc:title>
  <dc:subject>開發版安裝與程式介紹</dc:subject>
  <dc:creator>曹永忠</dc:creator>
  <cp:keywords>直流馬達控制篇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770</cp:revision>
  <cp:lastPrinted>2016-05-25T11:54:26Z</cp:lastPrinted>
  <dcterms:created xsi:type="dcterms:W3CDTF">2003-11-29T08:49:29Z</dcterms:created>
  <dcterms:modified xsi:type="dcterms:W3CDTF">2017-01-14T20:24:56Z</dcterms:modified>
</cp:coreProperties>
</file>